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7" d="100"/>
          <a:sy n="107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CC90E088-73AA-4833-B20C-064A37818F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="" xmlns:a16="http://schemas.microsoft.com/office/drawing/2014/main" id="{CE3A84B4-ABA4-47A9-9E7C-D9C3ABC2E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E49F8306-AC29-4C3A-A528-863F3706E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D07D-29E2-4582-9FD5-0724ED9BE33F}" type="datetimeFigureOut">
              <a:rPr lang="nb-NO" smtClean="0"/>
              <a:t>11.06.2019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E65E5203-AA47-4992-9F99-86B668412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2AE1781D-7C77-41B1-A2F5-16FF86020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52AD-5190-4C17-9FFB-6EBFEFB1A8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207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365D5625-56D2-4175-AAAF-E4DD12F84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="" xmlns:a16="http://schemas.microsoft.com/office/drawing/2014/main" id="{0B944369-7416-48CE-B767-EF3E631E45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A5E2B8E7-D1E6-41E5-91B3-67F97F75B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D07D-29E2-4582-9FD5-0724ED9BE33F}" type="datetimeFigureOut">
              <a:rPr lang="nb-NO" smtClean="0"/>
              <a:t>11.06.2019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AF5FD6D2-834F-4A43-BDF7-1144D8179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A0F594AD-A83B-40EB-817C-938DEA5AE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52AD-5190-4C17-9FFB-6EBFEFB1A8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4752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="" xmlns:a16="http://schemas.microsoft.com/office/drawing/2014/main" id="{5B45A66A-71D0-47D1-8BF1-6C1B942AC9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="" xmlns:a16="http://schemas.microsoft.com/office/drawing/2014/main" id="{7A7B2274-087A-4DBE-96F3-43870486CC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CFA377F7-C3EB-47E2-B038-A0BC458FE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D07D-29E2-4582-9FD5-0724ED9BE33F}" type="datetimeFigureOut">
              <a:rPr lang="nb-NO" smtClean="0"/>
              <a:t>11.06.2019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FE81FFE9-ACBA-463F-8B2C-50C9B72EA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3E0D8CF8-A94E-4140-9DC2-A92C1624F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52AD-5190-4C17-9FFB-6EBFEFB1A8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870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2B4BDBC1-C99A-41FB-B3C8-0B1B570D2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C2A15C31-30B3-4472-8367-F0348874A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BD2B2BDE-2180-4F72-8441-CA79484D5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D07D-29E2-4582-9FD5-0724ED9BE33F}" type="datetimeFigureOut">
              <a:rPr lang="nb-NO" smtClean="0"/>
              <a:t>11.06.2019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EB493987-374A-44BD-817E-8690F0F9E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709E7430-5FF5-43A9-9793-1E92E7EA8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52AD-5190-4C17-9FFB-6EBFEFB1A8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442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0FC28AD8-2786-4CCC-8858-BA1EB125A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="" xmlns:a16="http://schemas.microsoft.com/office/drawing/2014/main" id="{4FCD07CD-0BD4-4FD1-AD6E-ECF5663BA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42EF12EC-D049-4A68-AB25-884546AFA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D07D-29E2-4582-9FD5-0724ED9BE33F}" type="datetimeFigureOut">
              <a:rPr lang="nb-NO" smtClean="0"/>
              <a:t>11.06.2019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6AA64514-4782-437D-AC15-8FBCA3B6F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0FBC5928-FF92-4A09-A75E-4628B2A16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52AD-5190-4C17-9FFB-6EBFEFB1A8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474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B09D021C-1EC5-49DF-ADCD-AB1A84AB7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D6248832-0EEC-4B44-B917-3B46ED05DC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="" xmlns:a16="http://schemas.microsoft.com/office/drawing/2014/main" id="{BCA4F983-36D5-4738-A491-16CB4B256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="" xmlns:a16="http://schemas.microsoft.com/office/drawing/2014/main" id="{EB39DFF9-CF9E-465E-9710-0696BCF27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D07D-29E2-4582-9FD5-0724ED9BE33F}" type="datetimeFigureOut">
              <a:rPr lang="nb-NO" smtClean="0"/>
              <a:t>11.06.2019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="" xmlns:a16="http://schemas.microsoft.com/office/drawing/2014/main" id="{810B2EB5-7370-47C0-96DD-4B2B9B9ED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="" xmlns:a16="http://schemas.microsoft.com/office/drawing/2014/main" id="{DA197A26-6AFC-4AFB-B00C-CACD5CE77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52AD-5190-4C17-9FFB-6EBFEFB1A8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052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1C70F15C-DEAD-4BBD-9CF8-DCE89D5C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="" xmlns:a16="http://schemas.microsoft.com/office/drawing/2014/main" id="{AB7269E4-0D09-4CFC-B4F7-7DBACA14A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="" xmlns:a16="http://schemas.microsoft.com/office/drawing/2014/main" id="{A1BDA48A-CE44-4907-A54E-ADC2A1D34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="" xmlns:a16="http://schemas.microsoft.com/office/drawing/2014/main" id="{DF8BE3F2-170F-4763-850D-97C2FED0CA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="" xmlns:a16="http://schemas.microsoft.com/office/drawing/2014/main" id="{B6308845-5D11-4C47-9A63-5E06910834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="" xmlns:a16="http://schemas.microsoft.com/office/drawing/2014/main" id="{628389B7-D79D-45CB-ACA9-42AC2EBC1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D07D-29E2-4582-9FD5-0724ED9BE33F}" type="datetimeFigureOut">
              <a:rPr lang="nb-NO" smtClean="0"/>
              <a:t>11.06.2019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="" xmlns:a16="http://schemas.microsoft.com/office/drawing/2014/main" id="{54E021A3-F74F-4B6A-8997-57A3CC9A7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="" xmlns:a16="http://schemas.microsoft.com/office/drawing/2014/main" id="{1B1A83F6-B86B-49C7-ACCE-CE4144D5A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52AD-5190-4C17-9FFB-6EBFEFB1A8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1039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2CE3BC8B-3100-434E-8E34-9E852F569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="" xmlns:a16="http://schemas.microsoft.com/office/drawing/2014/main" id="{3A82E175-8FB5-481D-B77B-E403F50D6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D07D-29E2-4582-9FD5-0724ED9BE33F}" type="datetimeFigureOut">
              <a:rPr lang="nb-NO" smtClean="0"/>
              <a:t>11.06.2019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="" xmlns:a16="http://schemas.microsoft.com/office/drawing/2014/main" id="{658528AC-69E5-4304-811C-DB2383B0C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="" xmlns:a16="http://schemas.microsoft.com/office/drawing/2014/main" id="{E378A59B-CE20-420B-A0C5-3412EDF19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52AD-5190-4C17-9FFB-6EBFEFB1A8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240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="" xmlns:a16="http://schemas.microsoft.com/office/drawing/2014/main" id="{9FC57DC9-DFEB-469B-A002-416BF7A46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D07D-29E2-4582-9FD5-0724ED9BE33F}" type="datetimeFigureOut">
              <a:rPr lang="nb-NO" smtClean="0"/>
              <a:t>11.06.2019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="" xmlns:a16="http://schemas.microsoft.com/office/drawing/2014/main" id="{4C4E42EE-1888-463C-9642-BE279A34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="" xmlns:a16="http://schemas.microsoft.com/office/drawing/2014/main" id="{5E55F61A-C6C0-42BA-B4FE-3CCF6F40C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52AD-5190-4C17-9FFB-6EBFEFB1A8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3055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A1C9C8FE-1BE1-4F4C-A69E-87D5985A3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9DE36FA5-E026-4D39-BDD7-7D8A6A3E1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="" xmlns:a16="http://schemas.microsoft.com/office/drawing/2014/main" id="{389FE16C-4232-45C6-A55D-00CE1F9F18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="" xmlns:a16="http://schemas.microsoft.com/office/drawing/2014/main" id="{92330CCB-8D15-4767-8F3E-481EB5397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D07D-29E2-4582-9FD5-0724ED9BE33F}" type="datetimeFigureOut">
              <a:rPr lang="nb-NO" smtClean="0"/>
              <a:t>11.06.2019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="" xmlns:a16="http://schemas.microsoft.com/office/drawing/2014/main" id="{F59081CD-6719-40E5-8FBC-41A966AB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="" xmlns:a16="http://schemas.microsoft.com/office/drawing/2014/main" id="{8E643F62-1585-40BB-A0FD-CFB19ECD4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52AD-5190-4C17-9FFB-6EBFEFB1A8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0470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4152B588-9003-413E-A00F-9AD85DF3E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="" xmlns:a16="http://schemas.microsoft.com/office/drawing/2014/main" id="{AD86F52B-48ED-4BFE-8A01-D3C128E729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="" xmlns:a16="http://schemas.microsoft.com/office/drawing/2014/main" id="{647C435E-2913-4FAB-A5B6-A0FC94861A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="" xmlns:a16="http://schemas.microsoft.com/office/drawing/2014/main" id="{539A7132-B960-4AE0-A9DC-BA88AA6D9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D07D-29E2-4582-9FD5-0724ED9BE33F}" type="datetimeFigureOut">
              <a:rPr lang="nb-NO" smtClean="0"/>
              <a:t>11.06.2019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="" xmlns:a16="http://schemas.microsoft.com/office/drawing/2014/main" id="{3B389434-7CB0-4DCA-8CC6-091D2DAB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="" xmlns:a16="http://schemas.microsoft.com/office/drawing/2014/main" id="{3FB2E5FE-C815-4D3F-B4E1-8B8F51D06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52AD-5190-4C17-9FFB-6EBFEFB1A8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614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="" xmlns:a16="http://schemas.microsoft.com/office/drawing/2014/main" id="{31649F76-06C5-4D81-891F-0E5043B50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="" xmlns:a16="http://schemas.microsoft.com/office/drawing/2014/main" id="{BD748985-4AAB-4B23-96ED-3506952E7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F89ABDB8-9D38-4774-A084-505A9C79B4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8D07D-29E2-4582-9FD5-0724ED9BE33F}" type="datetimeFigureOut">
              <a:rPr lang="nb-NO" smtClean="0"/>
              <a:t>11.06.2019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1F5A4EB6-5A29-412E-BD29-16E2B0D213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DA7EE7F0-5678-4BB9-BF8D-439DBC6DA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652AD-5190-4C17-9FFB-6EBFEFB1A8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8210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pixabay.com/no/photos/h%C3%A5nd-hender-gamle-alderspensjon-2906416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pixabay.com/no/photos/violet-comfort-hage-n%C3%A6rbilde-4032577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pixabay.com/no/photos/mann-gamle-visning-sp%C3%B8rsm%C3%A5lstegn-2546107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975C6864-1667-42E6-88D2-9B3A53A8FB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="" xmlns:a16="http://schemas.microsoft.com/office/drawing/2014/main" id="{3B205DB1-C804-401B-9BFC-EC40AD0653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="" xmlns:a16="http://schemas.microsoft.com/office/drawing/2014/main" id="{4053869A-12BF-4F43-A67D-2B5FF247B98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450" y="958137"/>
            <a:ext cx="4998978" cy="51036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1020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="" xmlns:a16="http://schemas.microsoft.com/office/drawing/2014/main" id="{A4334315-1153-41A6-934B-124730A5F566}"/>
              </a:ext>
            </a:extLst>
          </p:cNvPr>
          <p:cNvSpPr/>
          <p:nvPr/>
        </p:nvSpPr>
        <p:spPr>
          <a:xfrm>
            <a:off x="2512381" y="1251752"/>
            <a:ext cx="6631619" cy="3041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Seniorressursen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endParaRPr lang="nb-NO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samlede verdibidraget til samfunnet fra pensjonister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gjennom formelt og uformelt frivilligarbeid er i en undersøkelse  anslått til å være vel 45 000 årsverk -                                                                                        tilsvarende litt over 25 mrd. kroner for 2016.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Undersøkelsen konkluderer med mulighet for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ytterligere bidrag fra pensjonister er stort, og at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totale bidraget nesten kan dobles mot 2030.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="" xmlns:a16="http://schemas.microsoft.com/office/drawing/2014/main" id="{146A6544-169F-4C00-B6D2-8CFD8133AF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419" y="4939683"/>
            <a:ext cx="299085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466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="" xmlns:a16="http://schemas.microsoft.com/office/drawing/2014/main" id="{185FBD95-9C4F-4761-9E0C-8EBC8464781C}"/>
              </a:ext>
            </a:extLst>
          </p:cNvPr>
          <p:cNvSpPr/>
          <p:nvPr/>
        </p:nvSpPr>
        <p:spPr>
          <a:xfrm>
            <a:off x="1535837" y="932156"/>
            <a:ext cx="7608163" cy="3041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Aktivitet og fellesskap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å møte utfordringene foreslås fem løsninger,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målet er å skape økt aktivitet, gode opplevelser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 fellesskap: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Gode øyeblikk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 og liv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Generasjonsmøter 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Samfunnskontakt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Sambruk og samlokalisering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="" xmlns:a16="http://schemas.microsoft.com/office/drawing/2014/main" id="{63725A7F-1682-415A-B6D9-5692D2FE86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334" y="2006031"/>
            <a:ext cx="4409243" cy="3773530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="" xmlns:a16="http://schemas.microsoft.com/office/drawing/2014/main" id="{7F60932E-F15B-4D5F-B44D-9E6347C5C3DA}"/>
              </a:ext>
            </a:extLst>
          </p:cNvPr>
          <p:cNvSpPr/>
          <p:nvPr/>
        </p:nvSpPr>
        <p:spPr>
          <a:xfrm>
            <a:off x="1020932" y="3764132"/>
            <a:ext cx="8123068" cy="2443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endParaRPr lang="nb-NO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endParaRPr lang="nb-NO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endParaRPr lang="nb-NO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endParaRPr lang="nb-NO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 og liv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Helse- og omsorgstjenestene må sørge for at den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enkeltes tro- og livssynsutøvelse og behov for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spcAft>
                <a:spcPts val="0"/>
              </a:spcAft>
            </a:pPr>
            <a:r>
              <a:rPr lang="nb-NO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samtaler blir ivaretatt</a:t>
            </a:r>
            <a:endParaRPr lang="nb-NO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34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="" xmlns:a16="http://schemas.microsoft.com/office/drawing/2014/main" id="{679DCBEB-CA66-4587-A759-4F109E38AD4C}"/>
              </a:ext>
            </a:extLst>
          </p:cNvPr>
          <p:cNvSpPr/>
          <p:nvPr/>
        </p:nvSpPr>
        <p:spPr>
          <a:xfrm>
            <a:off x="1065320" y="584535"/>
            <a:ext cx="8078680" cy="5638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>
              <a:spcAft>
                <a:spcPts val="0"/>
              </a:spcAft>
            </a:pPr>
            <a:r>
              <a:rPr lang="nb-NO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Mat og måltider                                                                 </a:t>
            </a:r>
            <a:endParaRPr lang="nb-NO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Oppsummert er hovedutfordringene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Manglende systematisk oppfølging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Manglende sosialt fellesskap og lite 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vektlegging</a:t>
            </a:r>
            <a:r>
              <a:rPr lang="nb-N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 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måltidsomgivelsene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 mangfold og lite valgfrihet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 avstand mellom produksjon og servering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å møte utfordringene foreslås fem løsninger,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målet er å redusere underernæring og skape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gode mat- og måltidsopplevelser for den enkelte: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gode måltidet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Måltidstider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Valgfrihet og variasjon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Systematisk ernæringsarbeid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Kjøkken og kompetanse lokalt 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Bilde 6">
            <a:extLst>
              <a:ext uri="{FF2B5EF4-FFF2-40B4-BE49-F238E27FC236}">
                <a16:creationId xmlns="" xmlns:a16="http://schemas.microsoft.com/office/drawing/2014/main" id="{DBE3C8E5-A9FE-4D0B-BE8D-EE92067A23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3669160"/>
            <a:ext cx="1487978" cy="99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932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="" xmlns:a16="http://schemas.microsoft.com/office/drawing/2014/main" id="{6010040E-0171-4C1B-B0DA-581908637E61}"/>
              </a:ext>
            </a:extLst>
          </p:cNvPr>
          <p:cNvSpPr/>
          <p:nvPr/>
        </p:nvSpPr>
        <p:spPr>
          <a:xfrm>
            <a:off x="3048000" y="1612124"/>
            <a:ext cx="6096000" cy="335232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 hele livet er en reform for å skape </a:t>
            </a:r>
            <a:r>
              <a:rPr lang="nb-NO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eldres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helse- og omsorgstjenester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der det viktigste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spørsmålet er: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Hva er viktig for</a:t>
            </a: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deg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Eldre skal føle seg verdsatt, bli sett ,hørt og involveres i beslutninger som angår dem selv.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Eldre skal få mulighet til å leve hjemme så lenge som 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mulig, og 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være trygge på å få hjelp når de trenger det. 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Når livet går mot slutten, skal de få god lindrende omsorg og pleie.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527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="" xmlns:a16="http://schemas.microsoft.com/office/drawing/2014/main" id="{430D27D2-C0E6-4A52-8E45-4400F5019554}"/>
              </a:ext>
            </a:extLst>
          </p:cNvPr>
          <p:cNvSpPr/>
          <p:nvPr/>
        </p:nvSpPr>
        <p:spPr>
          <a:xfrm>
            <a:off x="2441275" y="698740"/>
            <a:ext cx="6702725" cy="4208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nb-NO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Oppsummert er utfordringene</a:t>
            </a:r>
            <a:r>
              <a:rPr lang="nb-NO" u="sng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endParaRPr lang="nb-NO" u="sng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endParaRPr lang="nb-NO" u="sng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Manglende oppmerksomhet på mestring 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</a:t>
            </a:r>
            <a:r>
              <a:rPr lang="nb-N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forebygging.</a:t>
            </a:r>
          </a:p>
          <a:p>
            <a:pPr marL="228600" indent="220980">
              <a:lnSpc>
                <a:spcPct val="107000"/>
              </a:lnSpc>
              <a:spcAft>
                <a:spcPts val="0"/>
              </a:spcAft>
            </a:pP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Dårlig oversikt over sammensatte behov 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 problemer.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 bruk av fysisk aktivitet og trening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Manglende bruk av nye behandlingsformer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 systematisk kartlegging og oppfølging 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</a:t>
            </a:r>
            <a:r>
              <a:rPr lang="nb-N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 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enkelte.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330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="" xmlns:a16="http://schemas.microsoft.com/office/drawing/2014/main" id="{639832B2-9239-4C0B-BF16-060BBE8F4C02}"/>
              </a:ext>
            </a:extLst>
          </p:cNvPr>
          <p:cNvSpPr/>
          <p:nvPr/>
        </p:nvSpPr>
        <p:spPr>
          <a:xfrm>
            <a:off x="2343705" y="781235"/>
            <a:ext cx="6800295" cy="3150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å møte utfordringene foreslås fem </a:t>
            </a:r>
            <a:r>
              <a:rPr lang="nb-NO" u="sng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løsninger.</a:t>
            </a:r>
            <a:endParaRPr lang="nb-NO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målet er å øke mestring og livskvalitet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forebygge</a:t>
            </a:r>
            <a:r>
              <a:rPr lang="nb-NO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funksjonsfall og gi rett hjelp til rett tid:</a:t>
            </a:r>
            <a:r>
              <a:rPr lang="nb-NO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dirty="0"/>
              <a:t>Hverdagsmestring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dirty="0"/>
              <a:t>Proaktive tjenester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dirty="0"/>
              <a:t>Målrettet bruk av fysisk trening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dirty="0"/>
              <a:t>Miljøbehandling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dirty="0"/>
              <a:t>Systematisk kartlegging og oppfølging</a:t>
            </a:r>
          </a:p>
          <a:p>
            <a:r>
              <a:rPr lang="nb-NO" dirty="0"/>
              <a:t> </a:t>
            </a:r>
          </a:p>
          <a:p>
            <a:pPr marL="73533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="" xmlns:a16="http://schemas.microsoft.com/office/drawing/2014/main" id="{ADD220A7-3A0C-4148-8899-B4D6901C2D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543" y="3829050"/>
            <a:ext cx="64008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864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="" xmlns:a16="http://schemas.microsoft.com/office/drawing/2014/main" id="{9EABDA67-E086-467B-A716-460BC53111E5}"/>
              </a:ext>
            </a:extLst>
          </p:cNvPr>
          <p:cNvSpPr/>
          <p:nvPr/>
        </p:nvSpPr>
        <p:spPr>
          <a:xfrm>
            <a:off x="2565647" y="941034"/>
            <a:ext cx="6578353" cy="1258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Velferdsteknologiske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løsninger som bidrar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 å opprettholde livskvalitet, selvstendighet og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b-NO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mestring er viktige virkemidler.</a:t>
            </a:r>
            <a:r>
              <a:rPr lang="nb-NO" sz="1600" dirty="0">
                <a:solidFill>
                  <a:srgbClr val="0A88D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nb-NO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3" name="Bilde 2" descr="Hånd, Hender, Gamle, Alderspensjon, Ipad">
            <a:hlinkClick r:id="rId2"/>
            <a:extLst>
              <a:ext uri="{FF2B5EF4-FFF2-40B4-BE49-F238E27FC236}">
                <a16:creationId xmlns="" xmlns:a16="http://schemas.microsoft.com/office/drawing/2014/main" id="{F0366865-C72B-4958-BE66-603C9ACF851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275" y="2609850"/>
            <a:ext cx="2457450" cy="1638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7487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="" xmlns:a16="http://schemas.microsoft.com/office/drawing/2014/main" id="{136494C7-6363-4B93-B5B1-F233E03646B6}"/>
              </a:ext>
            </a:extLst>
          </p:cNvPr>
          <p:cNvSpPr/>
          <p:nvPr/>
        </p:nvSpPr>
        <p:spPr>
          <a:xfrm>
            <a:off x="3048000" y="723035"/>
            <a:ext cx="6096000" cy="54119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Sammenhengende tjenester.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 hele livet er en reform for å skape et mer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sammenhengende tjenestetilbud til eldre og deres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pårørende. 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Målet er å gi eldre økt trygghet og forutsigbarhet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gjennom pasientforløp og overganger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mellom eget hjem, sykehus og sykehjem </a:t>
            </a: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færre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ansatte å forholde seg til. 		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Målet er også å ta vare på de som tar vare på sine nærmeste, og gi pårørende støtte og </a:t>
            </a:r>
            <a:r>
              <a:rPr lang="nb-NO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avlastning.Slik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skal eldre og deres pårørende få </a:t>
            </a:r>
            <a:r>
              <a:rPr lang="nb-NO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mulighettil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å leve livet – hele livet.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Bilde 2" descr="https://sykepleien.no/sites/default/files/styles/main_image_article/public/colourbox2668998.jpg?itok=akJRbsUC">
            <a:extLst>
              <a:ext uri="{FF2B5EF4-FFF2-40B4-BE49-F238E27FC236}">
                <a16:creationId xmlns="" xmlns:a16="http://schemas.microsoft.com/office/drawing/2014/main" id="{2F393DC3-473D-442A-BCC7-AB9A867E066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946258"/>
            <a:ext cx="2715260" cy="1609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4943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="" xmlns:a16="http://schemas.microsoft.com/office/drawing/2014/main" id="{4CC72AB3-19DD-4CAC-B160-84CFA91D6F21}"/>
              </a:ext>
            </a:extLst>
          </p:cNvPr>
          <p:cNvSpPr/>
          <p:nvPr/>
        </p:nvSpPr>
        <p:spPr>
          <a:xfrm>
            <a:off x="2596551" y="345057"/>
            <a:ext cx="6547449" cy="5163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foreslås fem løsninger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der målet er økt                                                                   trygghet og forutsigbarhet i pasientforløpet                                                       til eldre og deres 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pårørende: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 enkeltes behov. 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personsentrert tilnærming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innebærer å ivareta de eldre som hele mennesker,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ikke bare deres sykdom og funksjonssvikt.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Avlastning og støtte til 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pårørende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Færre å forholde seg til og økt 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kontinuitet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Mykere overgang mellom hjem og 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sykehjem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Planlagte overganger mellom kommuner og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sykehus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6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="" xmlns:a16="http://schemas.microsoft.com/office/drawing/2014/main" id="{D16358D8-9AB9-48FE-9169-C729AFC00EF7}"/>
              </a:ext>
            </a:extLst>
          </p:cNvPr>
          <p:cNvSpPr/>
          <p:nvPr/>
        </p:nvSpPr>
        <p:spPr>
          <a:xfrm>
            <a:off x="2346385" y="138023"/>
            <a:ext cx="6797615" cy="5723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endParaRPr lang="nb-NO" sz="28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nb-NO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Fundamentet </a:t>
            </a:r>
            <a:r>
              <a:rPr lang="nb-NO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reformen</a:t>
            </a:r>
            <a:r>
              <a:rPr lang="nb-NO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endParaRPr lang="nb-NO" sz="2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endParaRPr lang="nb-NO" sz="28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Samfunnet vil bli preget av at andelen eldre i befolkningen vil øke.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2209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 at det vil bli en sterk vekst blant de eldste eldre.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2209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Antall personer over 67 år vil nesten fordobles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 2000 til 2050. 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Antall personer 80 år og eldre vil øke                                                                   fra 	222 750 i 2018                                                                                                     til ca. 350 000 i 2030                                                                                                til ca. 590 000 i 2050.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170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549A8798-B7E3-4B91-B9FA-2FA645F62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49ED93BB-D854-446B-8DF7-F7F528FFD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210" y="379653"/>
            <a:ext cx="10515600" cy="5950125"/>
          </a:xfrm>
        </p:spPr>
        <p:txBody>
          <a:bodyPr/>
          <a:lstStyle/>
          <a:p>
            <a:pPr marL="0" indent="0">
              <a:buNone/>
            </a:pPr>
            <a:endParaRPr lang="nb-NO" dirty="0"/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41868D1B-C288-49F9-86A2-00D172C6B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1025" name="Bilde 25" descr="Violet, Comfort, Hage, Nærbilde">
            <a:hlinkClick r:id="rId2"/>
            <a:extLst>
              <a:ext uri="{FF2B5EF4-FFF2-40B4-BE49-F238E27FC236}">
                <a16:creationId xmlns="" xmlns:a16="http://schemas.microsoft.com/office/drawing/2014/main" id="{04EF11FB-F348-4ED4-BE8B-1714504D9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521" y="592137"/>
            <a:ext cx="291782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84012E94-DF4D-46BC-9EB7-A62523698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210" y="-1770065"/>
            <a:ext cx="10180468" cy="8340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</a:t>
            </a:r>
            <a:endParaRPr kumimoji="0" lang="nb-NO" altLang="nb-NO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6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6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6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6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6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6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6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6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Reformen </a:t>
            </a:r>
            <a:r>
              <a:rPr kumimoji="0" lang="nb-NO" altLang="nb-NO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kumimoji="0" lang="nb-NO" altLang="nb-NO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Leve hele livet </a:t>
            </a:r>
            <a:r>
              <a:rPr kumimoji="0" lang="nb-NO" altLang="nb-NO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kumimoji="0" lang="nb-NO" altLang="nb-NO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inneb</a:t>
            </a:r>
            <a:r>
              <a:rPr kumimoji="0" lang="nb-NO" altLang="nb-NO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æ</a:t>
            </a:r>
            <a:r>
              <a:rPr kumimoji="0" lang="nb-NO" altLang="nb-NO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rer ikke at</a:t>
            </a:r>
            <a:endParaRPr kumimoji="0" lang="nb-NO" altLang="nb-NO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kommunene f</a:t>
            </a:r>
            <a:r>
              <a:rPr kumimoji="0" lang="nb-NO" altLang="nb-NO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å</a:t>
            </a:r>
            <a:r>
              <a:rPr kumimoji="0" lang="nb-NO" altLang="nb-NO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 nye oppgaver, den handler om:                                                                                             </a:t>
            </a:r>
            <a:endParaRPr kumimoji="0" lang="nb-NO" altLang="nb-NO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kumimoji="0" lang="nb-NO" altLang="nb-NO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å</a:t>
            </a:r>
            <a:r>
              <a:rPr kumimoji="0" lang="nb-NO" altLang="nb-NO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endre praksis og bidra til omstilling - og kvalitetsutvikling av ordin</a:t>
            </a:r>
            <a:r>
              <a:rPr kumimoji="0" lang="nb-NO" altLang="nb-NO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æ</a:t>
            </a:r>
            <a:r>
              <a:rPr kumimoji="0" lang="nb-NO" altLang="nb-NO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 virksomhet. </a:t>
            </a:r>
            <a:endParaRPr kumimoji="0" lang="nb-NO" altLang="nb-NO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Meldingen har fem innsatsområder</a:t>
            </a:r>
            <a:r>
              <a:rPr kumimoji="0" lang="nb-NO" altLang="nb-NO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kumimoji="0" lang="nb-NO" altLang="nb-NO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nb-NO" altLang="nb-NO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 aldersvennlig Norge</a:t>
            </a:r>
            <a:endParaRPr kumimoji="0" lang="nb-NO" altLang="nb-NO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nb-NO" altLang="nb-NO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Aktivitet og fellesskap </a:t>
            </a:r>
            <a:endParaRPr kumimoji="0" lang="nb-NO" altLang="nb-NO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nb-NO" altLang="nb-NO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 og måltider </a:t>
            </a:r>
            <a:endParaRPr kumimoji="0" lang="nb-NO" altLang="nb-NO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nb-NO" altLang="nb-NO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Helsehjelp </a:t>
            </a:r>
            <a:endParaRPr kumimoji="0" lang="nb-NO" altLang="nb-NO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nb-NO" altLang="nb-NO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Sammenheng i tjenesten. </a:t>
            </a:r>
            <a:endParaRPr kumimoji="0" lang="nb-NO" altLang="nb-NO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4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Reformen bygger p</a:t>
            </a:r>
            <a:r>
              <a:rPr kumimoji="0" lang="nb-NO" altLang="nb-NO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å</a:t>
            </a:r>
            <a:r>
              <a:rPr kumimoji="0" lang="nb-NO" altLang="nb-NO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hva ansatte, eldre, p</a:t>
            </a:r>
            <a:r>
              <a:rPr kumimoji="0" lang="nb-NO" altLang="nb-NO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å</a:t>
            </a:r>
            <a:r>
              <a:rPr kumimoji="0" lang="nb-NO" altLang="nb-NO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kumimoji="0" lang="nb-NO" altLang="nb-NO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ø</a:t>
            </a:r>
            <a:r>
              <a:rPr kumimoji="0" lang="nb-NO" altLang="nb-NO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rende,</a:t>
            </a:r>
            <a:endParaRPr kumimoji="0" lang="nb-NO" altLang="nb-NO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frivillige, forskere og ledere har sett fungerer</a:t>
            </a:r>
            <a:endParaRPr kumimoji="0" lang="nb-NO" altLang="nb-NO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praksis. Og p</a:t>
            </a:r>
            <a:r>
              <a:rPr kumimoji="0" lang="nb-NO" altLang="nb-NO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å</a:t>
            </a:r>
            <a:r>
              <a:rPr kumimoji="0" lang="nb-NO" altLang="nb-NO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hva som l</a:t>
            </a:r>
            <a:r>
              <a:rPr kumimoji="0" lang="nb-NO" altLang="nb-NO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ø</a:t>
            </a:r>
            <a:r>
              <a:rPr kumimoji="0" lang="nb-NO" altLang="nb-NO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fter kvaliteten p</a:t>
            </a:r>
            <a:r>
              <a:rPr kumimoji="0" lang="nb-NO" altLang="nb-NO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å</a:t>
            </a:r>
            <a:r>
              <a:rPr kumimoji="0" lang="nb-NO" altLang="nb-NO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tjenestene</a:t>
            </a:r>
            <a:endParaRPr kumimoji="0" lang="nb-NO" altLang="nb-NO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og bidrar til trygg, verdig alderdom</a:t>
            </a:r>
            <a:r>
              <a:rPr kumimoji="0" lang="nb-NO" altLang="nb-NO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.</a:t>
            </a:r>
            <a:endParaRPr kumimoji="0" lang="nb-NO" altLang="nb-NO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919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="" xmlns:a16="http://schemas.microsoft.com/office/drawing/2014/main" id="{3E3684C4-F79C-476B-AB6C-B69289D87B7C}"/>
              </a:ext>
            </a:extLst>
          </p:cNvPr>
          <p:cNvSpPr/>
          <p:nvPr/>
        </p:nvSpPr>
        <p:spPr>
          <a:xfrm>
            <a:off x="2613804" y="431321"/>
            <a:ext cx="6530196" cy="5887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nb-NO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Kompetanseløft 2020</a:t>
            </a:r>
            <a:r>
              <a:rPr lang="nb-NO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b-NO" sz="28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endParaRPr lang="nb-NO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regjeringens plan for å sikre god</a:t>
            </a:r>
            <a:r>
              <a:rPr lang="nb-N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kompetanse, rekruttering og fagutvikling i de kommunale helse- og omsorgstjenestene. </a:t>
            </a:r>
            <a:endParaRPr lang="nb-NO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består av seks strategier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Sikre god rekruttering og stabil bemanning. </a:t>
            </a:r>
            <a:endParaRPr lang="nb-NO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Sikre at grunn- og videreutdanningene har 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</a:t>
            </a:r>
            <a:r>
              <a:rPr lang="nb-N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kvalitet.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Heve kompetansen hos ansatte. </a:t>
            </a:r>
            <a:endParaRPr lang="nb-NO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Legge til rette for utvikling, 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teamarbeid</a:t>
            </a:r>
            <a:r>
              <a:rPr lang="nb-N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 innovasjon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Bidra til god praksis, faglig utvikling, 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større</a:t>
            </a:r>
            <a:r>
              <a:rPr lang="nb-N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faglig 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bredde og 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kunnskapsspredning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Bidra til bedre ledelse gjennom målrettet satsing.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119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="" xmlns:a16="http://schemas.microsoft.com/office/drawing/2014/main" id="{20BDFC87-BBEF-449E-B845-B3D574A613DA}"/>
              </a:ext>
            </a:extLst>
          </p:cNvPr>
          <p:cNvSpPr/>
          <p:nvPr/>
        </p:nvSpPr>
        <p:spPr>
          <a:xfrm>
            <a:off x="355107" y="204186"/>
            <a:ext cx="10058400" cy="416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Gjennomføring.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Regjeringen legger opp til en prosess hvor kommunestyrene behandler og vedtar hvordan reformens løsninger kan innføres. 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Når dette er gjort, og kommunene har beskrevet hvordan de vil utforme løsningene, starter arbeidet med å gjennomføre reformen. 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Kommuner som omstiller seg i tråd med reformen vil prioriteres innenfor relevante eksisterende og eventuelle nye øremerkede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ordninger</a:t>
            </a:r>
            <a:r>
              <a:rPr lang="nb-NO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Reformperioden vil vare fra 1. januar 2019 og vare i fem år med ulike faser forplanlegging, gjennomføring og evaluering.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="" xmlns:a16="http://schemas.microsoft.com/office/drawing/2014/main" id="{F6B2ECE5-AD72-4141-95C6-5D165092B221}"/>
              </a:ext>
            </a:extLst>
          </p:cNvPr>
          <p:cNvSpPr/>
          <p:nvPr/>
        </p:nvSpPr>
        <p:spPr>
          <a:xfrm>
            <a:off x="4163626" y="4039339"/>
            <a:ext cx="7217545" cy="2086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nb-NO" u="sng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Tidsskjema: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nb-NO" sz="1400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Fase 1: Forberedelse og oppstart 2019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Fase 2: Kartlegging og planlegging 2019 - 2020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Fase 3: Implementering og gjennomføring 2021 - 2023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Fase 4: Evaluering og forbedring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5698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 descr="Mann, Gamle, Visning, Spørsmålstegn">
            <a:hlinkClick r:id="rId2"/>
            <a:extLst>
              <a:ext uri="{FF2B5EF4-FFF2-40B4-BE49-F238E27FC236}">
                <a16:creationId xmlns="" xmlns:a16="http://schemas.microsoft.com/office/drawing/2014/main" id="{EF4700FC-82D4-4E5B-9F3A-9DEC6EFC321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842" y="1064723"/>
            <a:ext cx="5760720" cy="225996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ktangel 3">
            <a:extLst>
              <a:ext uri="{FF2B5EF4-FFF2-40B4-BE49-F238E27FC236}">
                <a16:creationId xmlns="" xmlns:a16="http://schemas.microsoft.com/office/drawing/2014/main" id="{1FB9C5FF-BE8F-4731-93D0-BA3A36B83651}"/>
              </a:ext>
            </a:extLst>
          </p:cNvPr>
          <p:cNvSpPr/>
          <p:nvPr/>
        </p:nvSpPr>
        <p:spPr>
          <a:xfrm>
            <a:off x="4136994" y="417250"/>
            <a:ext cx="379601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HVA VIL RESULTATET FOR ELDRE BLI?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="" xmlns:a16="http://schemas.microsoft.com/office/drawing/2014/main" id="{91C06120-E6DF-4EAF-8344-98EBC2A46465}"/>
              </a:ext>
            </a:extLst>
          </p:cNvPr>
          <p:cNvSpPr/>
          <p:nvPr/>
        </p:nvSpPr>
        <p:spPr>
          <a:xfrm>
            <a:off x="3968319" y="3533312"/>
            <a:ext cx="25478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DET GJENSTÅR Å SE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548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D71B9FDB-13F7-4178-8048-336CC0C4B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Reformen Leve hele livet skal bidra til 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9727400A-C337-4473-AFAF-32876320E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/>
              <a:t>Flere gode leveår der eldre beholder god helse</a:t>
            </a:r>
          </a:p>
          <a:p>
            <a:r>
              <a:rPr lang="nb-NO" dirty="0"/>
              <a:t>lenger.</a:t>
            </a:r>
          </a:p>
          <a:p>
            <a:pPr lvl="0"/>
            <a:r>
              <a:rPr lang="nb-NO" dirty="0"/>
              <a:t>Opplevelse av god livskvalitet.</a:t>
            </a:r>
          </a:p>
          <a:p>
            <a:pPr lvl="0"/>
            <a:r>
              <a:rPr lang="nb-NO" dirty="0"/>
              <a:t>Større grad av mestring av eget liv.</a:t>
            </a:r>
          </a:p>
          <a:p>
            <a:pPr lvl="0"/>
            <a:r>
              <a:rPr lang="nb-NO" dirty="0"/>
              <a:t>Helsehjelpen skal være tilgjengelig når behov for oppstår.</a:t>
            </a:r>
          </a:p>
          <a:p>
            <a:pPr lvl="0"/>
            <a:r>
              <a:rPr lang="nb-NO" dirty="0"/>
              <a:t>Pårørende må i varetas </a:t>
            </a:r>
          </a:p>
          <a:p>
            <a:pPr lvl="0"/>
            <a:r>
              <a:rPr lang="nb-NO" dirty="0"/>
              <a:t>Ansatte må i varetas slik at de som opplever at de har et godt arbeidsmiljø.</a:t>
            </a:r>
          </a:p>
          <a:p>
            <a:r>
              <a:rPr lang="nb-NO" dirty="0"/>
              <a:t> - får brukt sin kompetanse og </a:t>
            </a:r>
          </a:p>
          <a:p>
            <a:r>
              <a:rPr lang="nb-NO" dirty="0"/>
              <a:t> - får gjort en faglig god jobb.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11599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0A876C1D-F587-49E0-87E2-6AC327015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Målgruppen er eldre over 65 år                                                                    - de som bor hjemme                                                                                                - og de som bor i institusjon. 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54E86A3C-EC44-4B2F-A16B-C5310FDFA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Målgruppen har ulike forutsetninger og store</a:t>
            </a:r>
          </a:p>
          <a:p>
            <a:pPr marL="0" indent="0">
              <a:buNone/>
            </a:pPr>
            <a:r>
              <a:rPr lang="nb-NO" dirty="0"/>
              <a:t>    variasjoner i behov og ønsker.</a:t>
            </a:r>
          </a:p>
          <a:p>
            <a:pPr marL="0" indent="0">
              <a:buNone/>
            </a:pPr>
            <a:endParaRPr lang="nb-NO" dirty="0"/>
          </a:p>
          <a:p>
            <a:pPr lvl="0"/>
            <a:r>
              <a:rPr lang="nb-NO" dirty="0"/>
              <a:t>Reformen er særlig rettet mot helse- </a:t>
            </a:r>
            <a:r>
              <a:rPr lang="nb-NO" dirty="0" err="1" smtClean="0"/>
              <a:t>ogomsorgssektoren</a:t>
            </a:r>
            <a:endParaRPr lang="nb-NO" dirty="0" smtClean="0"/>
          </a:p>
          <a:p>
            <a:pPr marL="0" lvl="0" indent="0">
              <a:buNone/>
            </a:pPr>
            <a:r>
              <a:rPr lang="nb-NO" dirty="0" smtClean="0"/>
              <a:t>                                                                                         </a:t>
            </a:r>
            <a:endParaRPr lang="nb-NO" dirty="0"/>
          </a:p>
          <a:p>
            <a:pPr lvl="0"/>
            <a:r>
              <a:rPr lang="nb-NO" dirty="0"/>
              <a:t>Alle sektorer må bidra </a:t>
            </a:r>
            <a:r>
              <a:rPr lang="nb-NO" dirty="0" err="1" smtClean="0"/>
              <a:t>forå</a:t>
            </a:r>
            <a:r>
              <a:rPr lang="nb-NO" dirty="0" smtClean="0"/>
              <a:t> </a:t>
            </a:r>
            <a:r>
              <a:rPr lang="nb-NO" dirty="0"/>
              <a:t>skape et mer aldersvennlig samfunn</a:t>
            </a:r>
          </a:p>
        </p:txBody>
      </p:sp>
    </p:spTree>
    <p:extLst>
      <p:ext uri="{BB962C8B-B14F-4D97-AF65-F5344CB8AC3E}">
        <p14:creationId xmlns:p14="http://schemas.microsoft.com/office/powerpoint/2010/main" val="4110860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51AD0A0C-1FBE-48C1-9250-8F7158A5B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Valgfrihet.</a:t>
            </a:r>
            <a:r>
              <a:rPr lang="nb-NO" dirty="0"/>
              <a:t>                                                                                              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9C292A3D-B531-4636-A415-672DB4EE6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Leve hele livet er en reform for større valgfrihet</a:t>
            </a:r>
            <a:r>
              <a:rPr lang="nb-NO" dirty="0" smtClean="0"/>
              <a:t>.</a:t>
            </a:r>
          </a:p>
          <a:p>
            <a:pPr marL="0" lvl="0" indent="0">
              <a:buNone/>
            </a:pPr>
            <a:endParaRPr lang="nb-NO" dirty="0"/>
          </a:p>
          <a:p>
            <a:pPr lvl="0"/>
            <a:r>
              <a:rPr lang="nb-NO" dirty="0"/>
              <a:t>Den enkelte skal ha større mulighet til å </a:t>
            </a:r>
            <a:r>
              <a:rPr lang="nb-NO" dirty="0" smtClean="0"/>
              <a:t>velge tjenesteyter.</a:t>
            </a:r>
          </a:p>
          <a:p>
            <a:pPr marL="0" lvl="0" indent="0">
              <a:buNone/>
            </a:pPr>
            <a:endParaRPr lang="nb-NO" dirty="0"/>
          </a:p>
          <a:p>
            <a:pPr lvl="0"/>
            <a:r>
              <a:rPr lang="nb-NO" dirty="0"/>
              <a:t>Medvirke til innholdet i </a:t>
            </a:r>
            <a:r>
              <a:rPr lang="nb-NO" dirty="0" smtClean="0"/>
              <a:t>tjenestetilbudet og </a:t>
            </a:r>
            <a:r>
              <a:rPr lang="nb-NO" dirty="0"/>
              <a:t>på hvilken måte den ytes</a:t>
            </a:r>
            <a:r>
              <a:rPr lang="nb-NO" dirty="0" smtClean="0"/>
              <a:t>.</a:t>
            </a:r>
          </a:p>
          <a:p>
            <a:pPr marL="0" lvl="0" indent="0">
              <a:buNone/>
            </a:pPr>
            <a:endParaRPr lang="nb-NO" dirty="0"/>
          </a:p>
          <a:p>
            <a:pPr lvl="0"/>
            <a:r>
              <a:rPr lang="nb-NO" dirty="0"/>
              <a:t>Og på hvordan, hvor, tidspunkt og sted </a:t>
            </a:r>
            <a:r>
              <a:rPr lang="nb-NO" dirty="0" smtClean="0"/>
              <a:t>tjenesten </a:t>
            </a:r>
            <a:r>
              <a:rPr lang="nb-NO" dirty="0"/>
              <a:t>skal ytes.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86282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D52ECB09-77EC-418D-AC7B-26977C080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Matglede.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ACD4AAFD-5620-4E4A-8A56-A0DD2DF23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Leve hele livet er en reform for større matglede,</a:t>
            </a:r>
          </a:p>
          <a:p>
            <a:pPr marL="0" lvl="0" indent="0">
              <a:buNone/>
            </a:pPr>
            <a:r>
              <a:rPr lang="nb-NO" dirty="0"/>
              <a:t>   enten du bor hjemme, på sykehjem eller innlagt på</a:t>
            </a:r>
          </a:p>
          <a:p>
            <a:pPr marL="0" indent="0">
              <a:buNone/>
            </a:pPr>
            <a:r>
              <a:rPr lang="nb-NO" dirty="0"/>
              <a:t>    sykehus.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                                                                                     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="" xmlns:a16="http://schemas.microsoft.com/office/drawing/2014/main" id="{9E4433BB-EEEB-4FD7-ABA8-5FE37A2623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839" y="352929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61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="" xmlns:a16="http://schemas.microsoft.com/office/drawing/2014/main" id="{CC518E7B-ADB1-482A-A766-E961A3B31A3D}"/>
              </a:ext>
            </a:extLst>
          </p:cNvPr>
          <p:cNvSpPr/>
          <p:nvPr/>
        </p:nvSpPr>
        <p:spPr>
          <a:xfrm>
            <a:off x="3346882" y="328473"/>
            <a:ext cx="5166803" cy="16706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endParaRPr lang="nb-NO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endParaRPr lang="nb-NO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endParaRPr lang="nb-NO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 hele livet er en reform for å skape </a:t>
            </a:r>
            <a:r>
              <a:rPr lang="nb-NO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eldres</a:t>
            </a:r>
            <a:r>
              <a:rPr lang="nb-N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helse- og omsorgstjeneste.</a:t>
            </a: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endParaRPr lang="nb-NO" sz="1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endParaRPr lang="nb-NO" sz="14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Trygghet for å få hjelp når en trenger det. 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Invitere til aktivitet og deltakelse.                                                                                    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Bistand til selv å mestre hverdagen til tross for sykdom og funksjonstap.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Pårørendereform som skal vise omsorg for de som yter omsorg.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 skal legge til rette for tettere samarbeid om felles oppgaver mellom pårørende og helse- og omsorgstjenesten.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 hele livet er en reform for alle som gjør jobben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helse- og omsorgstjenesten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 skal inspirere til å finne nye arbeidsordninger. 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 teknologi, nye metoder og nye løsninger. 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 skal utfordre til at riktig organiseringen gir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større kontinuitet i tjenestetilbudet, med mykere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overganger og færre å forholde seg til.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er nødvendig å utfordre</a:t>
            </a:r>
            <a:r>
              <a:rPr lang="nb-NO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befolkningen til selv i større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 å ta ansvar for å planlegge for egen alderdom.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legges opp til informasjonskampanje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 fokus på: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tilrettelegging av egen bolig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investering i venner og sosialt nettverk 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opprettholdelse av best mulig funksjonsevne gjennom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762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aktivt liv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7620"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7620"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7620"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7620"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715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="" xmlns:a16="http://schemas.microsoft.com/office/drawing/2014/main" id="{C4425313-AD34-488D-BDB5-6783C7D687C7}"/>
              </a:ext>
            </a:extLst>
          </p:cNvPr>
          <p:cNvSpPr/>
          <p:nvPr/>
        </p:nvSpPr>
        <p:spPr>
          <a:xfrm>
            <a:off x="3048000" y="426672"/>
            <a:ext cx="6096000" cy="587295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 hele livet er en reform for alle som gjør jobben</a:t>
            </a:r>
            <a:r>
              <a:rPr lang="nb-N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helse- og omsorgstjenesten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 skal inspirere til å finne nye arbeidsordninger. 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 teknologi, nye metoder og nye løsninger. 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 skal utfordre til at riktig organiseringen gir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større kontinuitet i tjenestetilbudet, med mykere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overganger og færre å forholde seg til.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er nødvendig å utfordre</a:t>
            </a:r>
            <a:r>
              <a:rPr lang="nb-NO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befolkningen til selv i større</a:t>
            </a:r>
            <a:r>
              <a:rPr lang="nb-N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 å ta ansvar for å planlegge for egen alderdom.</a:t>
            </a: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legges opp til informasjonskampanje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 fokus på: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tilrettelegging av egen bolig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investering i venner og sosialt nettverk 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opprettholdelse av best mulig funksjonsevne gjennom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762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aktivt liv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66083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="" xmlns:a16="http://schemas.microsoft.com/office/drawing/2014/main" id="{27F5400C-A5FD-40D8-9F10-51A6219AECA0}"/>
              </a:ext>
            </a:extLst>
          </p:cNvPr>
          <p:cNvSpPr/>
          <p:nvPr/>
        </p:nvSpPr>
        <p:spPr>
          <a:xfrm>
            <a:off x="2476869" y="852256"/>
            <a:ext cx="7776840" cy="4687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indent="7620"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Kommunene må involvere eldre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arbeidet med å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planlegge og utforme nærmiljø og lokalsamfunn.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Norge knytter seg til Verdens helseorganisasjons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globale nettverk for aldersvennlige byer og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kommuner.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 Norge deltar kommunene Oslo og Trondheim.                                   Flere kommuner er interesserte i å slutte seg til nettverket.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nb-NO" sz="1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Partnerskap på tvers av sektorer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Regjeringens strategi for et aldersvennlig samfunn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skal også realiseres på nasjonalt nivå gjennom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planprosesser </a:t>
            </a:r>
            <a:r>
              <a:rPr lang="nb-NO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alle bransjer og sektorer. </a:t>
            </a:r>
            <a:endParaRPr lang="nb-N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="" xmlns:a16="http://schemas.microsoft.com/office/drawing/2014/main" id="{2BEDA2C0-B8FE-45E7-A439-A59EADE6E1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628" y="3349008"/>
            <a:ext cx="2085975" cy="2190750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="" xmlns:a16="http://schemas.microsoft.com/office/drawing/2014/main" id="{C2D853CF-E966-46C0-843B-B9885BFDAB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25" y="1285875"/>
            <a:ext cx="2143125" cy="2143125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="" xmlns:a16="http://schemas.microsoft.com/office/drawing/2014/main" id="{8BB12F55-C47D-4D24-8D30-30CAC97B96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24" y="3204931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291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882</Words>
  <Application>Microsoft Office PowerPoint</Application>
  <PresentationFormat>Egendefinert</PresentationFormat>
  <Paragraphs>306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22</vt:i4>
      </vt:variant>
    </vt:vector>
  </HeadingPairs>
  <TitlesOfParts>
    <vt:vector size="23" baseType="lpstr">
      <vt:lpstr>Office-tema</vt:lpstr>
      <vt:lpstr>PowerPoint-presentasjon</vt:lpstr>
      <vt:lpstr>PowerPoint-presentasjon</vt:lpstr>
      <vt:lpstr>Reformen Leve hele livet skal bidra til :</vt:lpstr>
      <vt:lpstr>Målgruppen er eldre over 65 år                                                                    - de som bor hjemme                                                                                                - og de som bor i institusjon.  </vt:lpstr>
      <vt:lpstr>Valgfrihet.                                                                                               </vt:lpstr>
      <vt:lpstr>Matglede. 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Landslaget for offentlige pensjonister LOP</dc:creator>
  <cp:lastModifiedBy>Margaretha Hamrin</cp:lastModifiedBy>
  <cp:revision>14</cp:revision>
  <cp:lastPrinted>2019-03-25T11:10:03Z</cp:lastPrinted>
  <dcterms:created xsi:type="dcterms:W3CDTF">2019-03-25T10:22:01Z</dcterms:created>
  <dcterms:modified xsi:type="dcterms:W3CDTF">2019-06-11T12:18:38Z</dcterms:modified>
</cp:coreProperties>
</file>